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6858000" cy="9144000"/>
  <p:embeddedFontLst>
    <p:embeddedFont>
      <p:font typeface="Pacifico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gfRsrtGlHwB0EAiYSgrDdvBUT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F69A5F-FDAA-44FF-9DD2-21605090D27D}">
  <a:tblStyle styleId="{08F69A5F-FDAA-44FF-9DD2-21605090D2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9EAB64-68DB-43FB-ACE8-70305BCA836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4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Pacific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53" name="Google Shape;25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61" name="Google Shape;26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95" name="Google Shape;295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311" name="Google Shape;31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Google Shape;41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167" name="Google Shape;16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4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8"/>
          <p:cNvSpPr/>
          <p:nvPr/>
        </p:nvSpPr>
        <p:spPr>
          <a:xfrm>
            <a:off x="0" y="0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8"/>
          <p:cNvSpPr txBox="1"/>
          <p:nvPr>
            <p:ph type="title"/>
          </p:nvPr>
        </p:nvSpPr>
        <p:spPr>
          <a:xfrm>
            <a:off x="228600" y="191605"/>
            <a:ext cx="105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38"/>
          <p:cNvCxnSpPr/>
          <p:nvPr/>
        </p:nvCxnSpPr>
        <p:spPr>
          <a:xfrm>
            <a:off x="0" y="6457950"/>
            <a:ext cx="960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9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9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9"/>
          <p:cNvCxnSpPr/>
          <p:nvPr/>
        </p:nvCxnSpPr>
        <p:spPr>
          <a:xfrm>
            <a:off x="0" y="6457950"/>
            <a:ext cx="960845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11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228600" y="184712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7"/>
          <p:cNvCxnSpPr/>
          <p:nvPr/>
        </p:nvCxnSpPr>
        <p:spPr>
          <a:xfrm>
            <a:off x="12" y="6457951"/>
            <a:ext cx="960845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4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6"/>
          <p:cNvPicPr preferRelativeResize="0"/>
          <p:nvPr/>
        </p:nvPicPr>
        <p:blipFill rotWithShape="1">
          <a:blip r:embed="rId1">
            <a:alphaModFix/>
          </a:blip>
          <a:srcRect b="0" l="0" r="999" t="7383"/>
          <a:stretch/>
        </p:blipFill>
        <p:spPr>
          <a:xfrm>
            <a:off x="9774543" y="6329532"/>
            <a:ext cx="1592034" cy="3299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4.jp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hyperlink" Target="https://www.linkedin.com/in/sharat-chandra" TargetMode="External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in/arish-naqvi-7bb789141/" TargetMode="External"/><Relationship Id="rId10" Type="http://schemas.openxmlformats.org/officeDocument/2006/relationships/hyperlink" Target="http://www.linkedin.com/in/darshana-mahindrakar-458773217" TargetMode="External"/><Relationship Id="rId13" Type="http://schemas.openxmlformats.org/officeDocument/2006/relationships/hyperlink" Target="https://www.linkedin.com/in/kewal-sarode-8149ab23a/" TargetMode="External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hyperlink" Target="https://www.linkedin.com/in/srikanth-dasari-001a8b1ab" TargetMode="External"/><Relationship Id="rId9" Type="http://schemas.openxmlformats.org/officeDocument/2006/relationships/image" Target="../media/image8.jpg"/><Relationship Id="rId15" Type="http://schemas.openxmlformats.org/officeDocument/2006/relationships/hyperlink" Target="https://www.linkedin.com/in/manpreet-singh-9a5747122" TargetMode="External"/><Relationship Id="rId14" Type="http://schemas.openxmlformats.org/officeDocument/2006/relationships/image" Target="../media/image11.jpg"/><Relationship Id="rId17" Type="http://schemas.openxmlformats.org/officeDocument/2006/relationships/image" Target="../media/image9.jpg"/><Relationship Id="rId16" Type="http://schemas.openxmlformats.org/officeDocument/2006/relationships/image" Target="../media/image5.jpg"/><Relationship Id="rId5" Type="http://schemas.openxmlformats.org/officeDocument/2006/relationships/image" Target="../media/image16.png"/><Relationship Id="rId6" Type="http://schemas.openxmlformats.org/officeDocument/2006/relationships/hyperlink" Target="https://www.linkedin.com/in/prajay-urkude-393a46110/" TargetMode="External"/><Relationship Id="rId18" Type="http://schemas.openxmlformats.org/officeDocument/2006/relationships/hyperlink" Target="http://www.linkedin.com/in/dileep-kumar-19919b201" TargetMode="External"/><Relationship Id="rId7" Type="http://schemas.openxmlformats.org/officeDocument/2006/relationships/image" Target="../media/image12.jpg"/><Relationship Id="rId8" Type="http://schemas.openxmlformats.org/officeDocument/2006/relationships/hyperlink" Target="https://www.linkedin.com/in/kapil-khot-bb7634238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5.png"/><Relationship Id="rId13" Type="http://schemas.openxmlformats.org/officeDocument/2006/relationships/image" Target="../media/image13.jpg"/><Relationship Id="rId12" Type="http://schemas.openxmlformats.org/officeDocument/2006/relationships/hyperlink" Target="https://www.linkedin.com/in/kiran-inumula-6545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hyperlink" Target="https://www.linkedin.com/in/uma-mahesh-chinta-871a091bb" TargetMode="External"/><Relationship Id="rId9" Type="http://schemas.openxmlformats.org/officeDocument/2006/relationships/hyperlink" Target="https://www.linkedin.com/in/muhammed-amer-hussain-91179821a" TargetMode="External"/><Relationship Id="rId15" Type="http://schemas.openxmlformats.org/officeDocument/2006/relationships/image" Target="../media/image19.png"/><Relationship Id="rId14" Type="http://schemas.openxmlformats.org/officeDocument/2006/relationships/hyperlink" Target="https://www.linkedin.com/in/sagar-khiste-609ba537" TargetMode="External"/><Relationship Id="rId16" Type="http://schemas.openxmlformats.org/officeDocument/2006/relationships/hyperlink" Target="https://www.linkedin.com/in/usha-rani-sahoo-1737b3228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s://www.linkedin.com/in/dasanagari-anil-kumar-8870551b3" TargetMode="External"/><Relationship Id="rId7" Type="http://schemas.openxmlformats.org/officeDocument/2006/relationships/image" Target="../media/image20.jpg"/><Relationship Id="rId8" Type="http://schemas.openxmlformats.org/officeDocument/2006/relationships/hyperlink" Target="https://www.linkedin.com/in/shaikh-mohammad-izhar-793746238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ke9TxFwUN0Gl-XcWe9c8k88AUybHz8px/view" TargetMode="External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1114426" y="0"/>
            <a:ext cx="9963151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1114423" y="111500"/>
            <a:ext cx="992994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1939638" y="1999615"/>
            <a:ext cx="8631381" cy="27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6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Retail Analytics: Price Optimization Model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718560" y="5524785"/>
            <a:ext cx="4755200" cy="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490" y="6179535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351" y="111500"/>
            <a:ext cx="1567310" cy="5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title"/>
          </p:nvPr>
        </p:nvSpPr>
        <p:spPr>
          <a:xfrm>
            <a:off x="155575" y="182315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GitHub - serengil/deepface: A Lightweight Face Recognition and Facial  Attribute Analysis (Age, Gender, Emotion and Race) Library for Python" id="194" name="Google Shape;194;p1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itHub - serengil/deepface: A Lightweight Face Recognition and Facial  Attribute Analysis (Age, Gender, Emotion and Race) Library for Python" id="195" name="Google Shape;195;p10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376" y="957817"/>
            <a:ext cx="2381250" cy="1190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/>
          <p:nvPr/>
        </p:nvSpPr>
        <p:spPr>
          <a:xfrm>
            <a:off x="4979975" y="1075400"/>
            <a:ext cx="6904200" cy="1073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b="0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general-purpose programming language. We used it for Data Cleaning, EDA, Model Building and Visualization.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268125" y="1285380"/>
            <a:ext cx="1730100" cy="53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199" y="2296726"/>
            <a:ext cx="1542286" cy="12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/>
          <p:nvPr/>
        </p:nvSpPr>
        <p:spPr>
          <a:xfrm>
            <a:off x="4979975" y="2362194"/>
            <a:ext cx="6904200" cy="1073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Spyder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integrated development environment (IDE) for scientific programming in the Python language.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268180" y="2865093"/>
            <a:ext cx="1730100" cy="53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5">
            <a:alphaModFix/>
          </a:blip>
          <a:srcRect b="2949" l="10953" r="11749" t="0"/>
          <a:stretch/>
        </p:blipFill>
        <p:spPr>
          <a:xfrm>
            <a:off x="2973879" y="3950853"/>
            <a:ext cx="1256927" cy="88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/>
          <p:nvPr/>
        </p:nvSpPr>
        <p:spPr>
          <a:xfrm>
            <a:off x="4979975" y="3809096"/>
            <a:ext cx="6904200" cy="11907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Notebook is a web-based interactive computing platform. It is an open-source IDE that is used to create Jupyter documents that can be created and shared with live codes.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0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3879" y="5281894"/>
            <a:ext cx="1256927" cy="87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0648" y="5132025"/>
            <a:ext cx="6904201" cy="108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type="title"/>
          </p:nvPr>
        </p:nvSpPr>
        <p:spPr>
          <a:xfrm>
            <a:off x="0" y="182315"/>
            <a:ext cx="11204875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GitHub - serengil/deepface: A Lightweight Face Recognition and Facial  Attribute Analysis (Age, Gender, Emotion and Race) Library for Python" id="212" name="Google Shape;212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itHub - serengil/deepface: A Lightweight Face Recognition and Facial  Attribute Analysis (Age, Gender, Emotion and Race) Library for Python" id="213" name="Google Shape;213;p1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3008675" y="1068284"/>
            <a:ext cx="9105300" cy="730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b="0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used to perform a wide variety of mathematical operations on arrays.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3008675" y="2154083"/>
            <a:ext cx="9063000" cy="11481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fast, powerful, flexible and easy to use open source data analysis and manipulation tool, built on top of the Python programming language.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50580" y="1140428"/>
            <a:ext cx="1256700" cy="51776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2987525" y="3713518"/>
            <a:ext cx="9105300" cy="730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comprehensive library for creating static, animated, and interactive visualizations in Python.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2975125" y="4964300"/>
            <a:ext cx="9138900" cy="898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b="0" i="0" lang="en-US" sz="1800" u="none" cap="none" strike="noStrik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open-source python library for creating and sharing web apps for data science &amp; machine learning projects.</a:t>
            </a:r>
            <a:endParaRPr b="0" i="0" sz="1800" u="none" cap="none" strike="noStrike">
              <a:solidFill>
                <a:srgbClr val="0808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79366" y="4964300"/>
            <a:ext cx="1256700" cy="58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902" y="1066970"/>
            <a:ext cx="1402475" cy="57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245" y="2411779"/>
            <a:ext cx="1457518" cy="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3767" y="3713518"/>
            <a:ext cx="1402475" cy="70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5233" y="4849575"/>
            <a:ext cx="1179544" cy="7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type="title"/>
          </p:nvPr>
        </p:nvSpPr>
        <p:spPr>
          <a:xfrm>
            <a:off x="345814" y="192200"/>
            <a:ext cx="10795477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345815" y="1168575"/>
            <a:ext cx="4398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Memory:  8GB RAM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CPU: Intel Core i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above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OS: Windows 10 &amp; above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4845925" y="1168575"/>
            <a:ext cx="6992700" cy="406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Environment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python version 3.8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Anaconda software to launch IDE platform like Spyder and Jupyter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new Environment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Pandas for preprocessing of data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Numpy for mathematical calculations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Matplotlib for Visualisation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Streamlit for Deployment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ystem requirements - StorPool"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527" y="3033971"/>
            <a:ext cx="3480178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1"/>
          <p:cNvSpPr txBox="1"/>
          <p:nvPr>
            <p:ph type="title"/>
          </p:nvPr>
        </p:nvSpPr>
        <p:spPr>
          <a:xfrm>
            <a:off x="532262" y="177775"/>
            <a:ext cx="10211937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/>
          </a:p>
        </p:txBody>
      </p:sp>
      <p:sp>
        <p:nvSpPr>
          <p:cNvPr id="239" name="Google Shape;239;p51"/>
          <p:cNvSpPr txBox="1"/>
          <p:nvPr>
            <p:ph idx="12" type="sldNum"/>
          </p:nvPr>
        </p:nvSpPr>
        <p:spPr>
          <a:xfrm>
            <a:off x="9142862" y="633599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51"/>
          <p:cNvSpPr/>
          <p:nvPr/>
        </p:nvSpPr>
        <p:spPr>
          <a:xfrm>
            <a:off x="9382081" y="1068513"/>
            <a:ext cx="2054832" cy="4212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1"/>
          <p:cNvSpPr txBox="1"/>
          <p:nvPr/>
        </p:nvSpPr>
        <p:spPr>
          <a:xfrm>
            <a:off x="8581178" y="972757"/>
            <a:ext cx="2048928" cy="4212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262" y="972758"/>
            <a:ext cx="11074999" cy="529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444073" y="192200"/>
            <a:ext cx="1037065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/>
          </a:p>
        </p:txBody>
      </p:sp>
      <p:pic>
        <p:nvPicPr>
          <p:cNvPr descr="Thumbnail image of a Lens result" id="248" name="Google Shape;248;p14"/>
          <p:cNvPicPr preferRelativeResize="0"/>
          <p:nvPr/>
        </p:nvPicPr>
        <p:blipFill rotWithShape="1">
          <a:blip r:embed="rId3">
            <a:alphaModFix/>
          </a:blip>
          <a:srcRect b="7252" l="0" r="0" t="9090"/>
          <a:stretch/>
        </p:blipFill>
        <p:spPr>
          <a:xfrm flipH="1">
            <a:off x="8582293" y="1682234"/>
            <a:ext cx="2711839" cy="256548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49" name="Google Shape;249;p14"/>
          <p:cNvSpPr txBox="1"/>
          <p:nvPr/>
        </p:nvSpPr>
        <p:spPr>
          <a:xfrm>
            <a:off x="444073" y="1345184"/>
            <a:ext cx="7594458" cy="5016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1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is defined as the procedure of collecting, measuring and analyzing accurate insights for research using standard validation techniques.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transactional data is recorded from the client on a server. This server is duplicated for study purpose.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87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PostgreSQL, a virtual local server is created in which a database is created. This database has all the records of transaction.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87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consists of 37438 records having 4 zones, 128 material categories and 2312 different products.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52"/>
          <p:cNvGraphicFramePr/>
          <p:nvPr/>
        </p:nvGraphicFramePr>
        <p:xfrm>
          <a:off x="668741" y="10710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{08F69A5F-FDAA-44FF-9DD2-21605090D27D}</a:tableStyleId>
              </a:tblPr>
              <a:tblGrid>
                <a:gridCol w="1651425"/>
                <a:gridCol w="53758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UID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 for a Material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Material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ZONE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zone of Business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Brand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Brand of the material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MC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 Category: Category of the material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Fdate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Month of Sale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NSU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 Sale Unit: Total units sold in a month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NSV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 Sale Value: Total sale value in a month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GST Value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GST Value: GST on the NSV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(NSV-GST)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Calculation only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Sales at Cost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to company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6" name="Google Shape;256;p52"/>
          <p:cNvSpPr txBox="1"/>
          <p:nvPr>
            <p:ph type="title"/>
          </p:nvPr>
        </p:nvSpPr>
        <p:spPr>
          <a:xfrm>
            <a:off x="668741" y="192200"/>
            <a:ext cx="10380159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Understanding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naging Data – Understanding your numbers will enhance your efficiency –  Company Car Today Magazine" id="257" name="Google Shape;25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299" y="1719887"/>
            <a:ext cx="2908960" cy="191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53"/>
          <p:cNvGraphicFramePr/>
          <p:nvPr/>
        </p:nvGraphicFramePr>
        <p:xfrm>
          <a:off x="600501" y="10710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{08F69A5F-FDAA-44FF-9DD2-21605090D27D}</a:tableStyleId>
              </a:tblPr>
              <a:tblGrid>
                <a:gridCol w="1654000"/>
                <a:gridCol w="6047675"/>
              </a:tblGrid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SALES AT COST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Calculation only [(NSV-GST) – Sales at Cost]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MARGIN%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of Margin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1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Sales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Sales means the grand total of all sales transactions over a given time period.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RGM(P-L)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Margin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71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Margin % (Q/P*100)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Margin Percentage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MRP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Retail Price of unit item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Selling price of unit item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Discount in Rupees.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DIS%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Discount in Percentage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4" name="Google Shape;264;p53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53"/>
          <p:cNvSpPr txBox="1"/>
          <p:nvPr>
            <p:ph type="title"/>
          </p:nvPr>
        </p:nvSpPr>
        <p:spPr>
          <a:xfrm>
            <a:off x="600501" y="192200"/>
            <a:ext cx="10448399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Understanding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naging Data – Understanding your numbers will enhance your efficiency –  Company Car Today Magazine" id="266" name="Google Shape;2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5889" y="1821675"/>
            <a:ext cx="2908960" cy="191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>
            <p:ph type="title"/>
          </p:nvPr>
        </p:nvSpPr>
        <p:spPr>
          <a:xfrm>
            <a:off x="818865" y="217707"/>
            <a:ext cx="9952783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Feature Selection</a:t>
            </a:r>
            <a:endParaRPr/>
          </a:p>
        </p:txBody>
      </p:sp>
      <p:sp>
        <p:nvSpPr>
          <p:cNvPr id="272" name="Google Shape;272;p54"/>
          <p:cNvSpPr txBox="1"/>
          <p:nvPr>
            <p:ph idx="12" type="sldNum"/>
          </p:nvPr>
        </p:nvSpPr>
        <p:spPr>
          <a:xfrm>
            <a:off x="9270357" y="6275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729925" y="1029113"/>
            <a:ext cx="87382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contains various features and the shape of the data is 20 columns and 37437 rows.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model the data is analyzed considering the below features for the model building.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4" name="Google Shape;274;p54"/>
          <p:cNvGraphicFramePr/>
          <p:nvPr/>
        </p:nvGraphicFramePr>
        <p:xfrm>
          <a:off x="1250367" y="22294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{C09EAB64-68DB-43FB-ACE8-70305BCA836E}</a:tableStyleId>
              </a:tblPr>
              <a:tblGrid>
                <a:gridCol w="2345925"/>
                <a:gridCol w="3587125"/>
                <a:gridCol w="2182475"/>
              </a:tblGrid>
              <a:tr h="2286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 hMerge="1"/>
                <a:tc hMerge="1"/>
              </a:tr>
              <a:tr h="4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Material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Nominal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ZONE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zone of Business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Nominal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NSU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 Sale Unit: Total units sold in a month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Selling price of unit item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Sales at cost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to company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"/>
          <p:cNvSpPr txBox="1"/>
          <p:nvPr>
            <p:ph type="title"/>
          </p:nvPr>
        </p:nvSpPr>
        <p:spPr>
          <a:xfrm>
            <a:off x="327546" y="266720"/>
            <a:ext cx="951249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16"/>
          <p:cNvPicPr preferRelativeResize="0"/>
          <p:nvPr/>
        </p:nvPicPr>
        <p:blipFill rotWithShape="1">
          <a:blip r:embed="rId3">
            <a:alphaModFix/>
          </a:blip>
          <a:srcRect b="2041" l="882" r="0" t="1151"/>
          <a:stretch/>
        </p:blipFill>
        <p:spPr>
          <a:xfrm>
            <a:off x="6960358" y="1433015"/>
            <a:ext cx="5231642" cy="3978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6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532264" y="1446663"/>
            <a:ext cx="7287904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 Data Pre-processing: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Fill in missing values, smooth noisy data, identify or remove 	outliers and resolve inconsistencies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Integration of multiple databases, data cubes, files, or notes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Normalization (scaling to a specific range)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Reduction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Obtains reduced representation in volume but produces the same or 	similar analytical results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"/>
          <p:cNvSpPr txBox="1"/>
          <p:nvPr>
            <p:ph type="title"/>
          </p:nvPr>
        </p:nvSpPr>
        <p:spPr>
          <a:xfrm>
            <a:off x="438588" y="282412"/>
            <a:ext cx="5965370" cy="535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EDA Description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"/>
          <p:cNvSpPr txBox="1"/>
          <p:nvPr>
            <p:ph idx="12" type="sldNum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"/>
          <p:cNvSpPr/>
          <p:nvPr/>
        </p:nvSpPr>
        <p:spPr>
          <a:xfrm>
            <a:off x="438589" y="992580"/>
            <a:ext cx="6985794" cy="517063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Dataset: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using these automated EDA’s like “SweetViz” and “D-Tale”, we analyzed datasets to summarize their statistics for numerical data and creating various graphical representations to understand the data better.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of central tendency -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of dispersion -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Deviation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and Fourth Business Moment Decisions -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Skewness</a:t>
            </a:r>
            <a:endParaRPr/>
          </a:p>
          <a:p>
            <a:pPr indent="-380953" lvl="0" marL="380953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Kurtosis</a:t>
            </a:r>
            <a:endParaRPr/>
          </a:p>
        </p:txBody>
      </p:sp>
      <p:pic>
        <p:nvPicPr>
          <p:cNvPr descr="https://lh5.googleusercontent.com/v2tGf5wTMPuKjVhMtZVDCMW_cK7dAEU0g39A7Azl5wwTMIyac-PdJTLkDXw01MfLtUHHtKOCiOIcmFx43rCrOJW5pAagJdhvmDkcsII9o8DEHtpUwYNNMp5YnBM1Qri6gb59dv5G" id="290" name="Google Shape;2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3285" y="1835151"/>
            <a:ext cx="3946893" cy="8001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C:\Users\Swathi\Pictures\download (1).jpg" id="291" name="Google Shape;29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3736" y="3487471"/>
            <a:ext cx="3749675" cy="79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1400" y="6040101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7"/>
          <p:cNvSpPr txBox="1"/>
          <p:nvPr>
            <p:ph type="title"/>
          </p:nvPr>
        </p:nvSpPr>
        <p:spPr>
          <a:xfrm>
            <a:off x="556845" y="180511"/>
            <a:ext cx="9771909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Mentors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47"/>
          <p:cNvSpPr txBox="1"/>
          <p:nvPr/>
        </p:nvSpPr>
        <p:spPr>
          <a:xfrm>
            <a:off x="242944" y="860611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61" y="1177687"/>
            <a:ext cx="1777446" cy="182328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92" name="Google Shape;92;p47"/>
          <p:cNvSpPr/>
          <p:nvPr/>
        </p:nvSpPr>
        <p:spPr>
          <a:xfrm>
            <a:off x="3545599" y="1747249"/>
            <a:ext cx="3794400" cy="86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Sharath Manikonda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Director, Innodatatics</a:t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</a:t>
            </a:r>
            <a:r>
              <a:rPr b="1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linkedin.com/in/sharat-chandra</a:t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7"/>
          <p:cNvSpPr/>
          <p:nvPr/>
        </p:nvSpPr>
        <p:spPr>
          <a:xfrm>
            <a:off x="3545599" y="4244352"/>
            <a:ext cx="4006438" cy="9976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 Gomathi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https://www.linkedin.com/in/gomathi-chakravarthy-20a103241/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47"/>
          <p:cNvPicPr preferRelativeResize="0"/>
          <p:nvPr/>
        </p:nvPicPr>
        <p:blipFill rotWithShape="1">
          <a:blip r:embed="rId5">
            <a:alphaModFix/>
          </a:blip>
          <a:srcRect b="5190" l="0" r="0" t="5191"/>
          <a:stretch/>
        </p:blipFill>
        <p:spPr>
          <a:xfrm>
            <a:off x="735161" y="3686728"/>
            <a:ext cx="1777447" cy="211292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95" name="Google Shape;95;p47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>
            <p:ph type="title"/>
          </p:nvPr>
        </p:nvSpPr>
        <p:spPr>
          <a:xfrm>
            <a:off x="401444" y="192200"/>
            <a:ext cx="10647456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55"/>
          <p:cNvSpPr txBox="1"/>
          <p:nvPr/>
        </p:nvSpPr>
        <p:spPr>
          <a:xfrm>
            <a:off x="7214999" y="1674714"/>
            <a:ext cx="4424550" cy="2031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20 Material categories By Gross Sales: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category Brown sugar has the highest gross sale. </a:t>
            </a:r>
            <a:endParaRPr/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Almond has second highest gross sale.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55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1" y="1323162"/>
            <a:ext cx="6111959" cy="446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idx="12" type="sldNum"/>
          </p:nvPr>
        </p:nvSpPr>
        <p:spPr>
          <a:xfrm>
            <a:off x="9306636" y="63088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06" y="1294148"/>
            <a:ext cx="6741994" cy="4078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6"/>
          <p:cNvSpPr txBox="1"/>
          <p:nvPr>
            <p:ph type="title"/>
          </p:nvPr>
        </p:nvSpPr>
        <p:spPr>
          <a:xfrm>
            <a:off x="401444" y="246385"/>
            <a:ext cx="10647456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56"/>
          <p:cNvSpPr txBox="1"/>
          <p:nvPr/>
        </p:nvSpPr>
        <p:spPr>
          <a:xfrm>
            <a:off x="7438025" y="2470050"/>
            <a:ext cx="4475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10 Items By Gross Sales: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Item sugar medium loose has the highest gross sales among all the items.</a:t>
            </a:r>
            <a:endParaRPr/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361991" y="336037"/>
            <a:ext cx="10160433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8240550" y="2487112"/>
            <a:ext cx="3538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 wise highest gross sales for top products: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East Zone has highest gross sales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North Zone has lowest gross sales .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57"/>
          <p:cNvSpPr txBox="1"/>
          <p:nvPr/>
        </p:nvSpPr>
        <p:spPr>
          <a:xfrm>
            <a:off x="6377075" y="5375050"/>
            <a:ext cx="12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Dataset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7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31" y="1285365"/>
            <a:ext cx="7594396" cy="408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87" y="1660913"/>
            <a:ext cx="8414535" cy="409564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9137343" y="2066342"/>
            <a:ext cx="2858852" cy="2369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Pareto Chart: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chart 80% of the profit comes from 20% of profit of items. From that we have to keep eye on item under this 20% region.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58"/>
          <p:cNvSpPr/>
          <p:nvPr/>
        </p:nvSpPr>
        <p:spPr>
          <a:xfrm>
            <a:off x="1568968" y="1801598"/>
            <a:ext cx="1211856" cy="3409230"/>
          </a:xfrm>
          <a:prstGeom prst="rect">
            <a:avLst/>
          </a:prstGeom>
          <a:solidFill>
            <a:srgbClr val="C4E0B2">
              <a:alpha val="34509"/>
            </a:srgbClr>
          </a:solidFill>
          <a:ln cap="flat" cmpd="sng" w="25400">
            <a:solidFill>
              <a:srgbClr val="92D050">
                <a:alpha val="8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8"/>
          <p:cNvSpPr txBox="1"/>
          <p:nvPr>
            <p:ph type="title"/>
          </p:nvPr>
        </p:nvSpPr>
        <p:spPr>
          <a:xfrm>
            <a:off x="545087" y="180640"/>
            <a:ext cx="9685842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Analysis: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9279340" y="6304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59"/>
          <p:cNvSpPr txBox="1"/>
          <p:nvPr>
            <p:ph type="title"/>
          </p:nvPr>
        </p:nvSpPr>
        <p:spPr>
          <a:xfrm>
            <a:off x="554802" y="180640"/>
            <a:ext cx="9729629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46" y="1566273"/>
            <a:ext cx="7304894" cy="327868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 txBox="1"/>
          <p:nvPr/>
        </p:nvSpPr>
        <p:spPr>
          <a:xfrm>
            <a:off x="8402276" y="1765225"/>
            <a:ext cx="3541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Over time: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Consistently sales is getting high in the month of december/ january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Consistently sales is getting low in the month of september.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idx="12" type="sldNum"/>
          </p:nvPr>
        </p:nvSpPr>
        <p:spPr>
          <a:xfrm>
            <a:off x="9333931" y="62397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60"/>
          <p:cNvPicPr preferRelativeResize="0"/>
          <p:nvPr/>
        </p:nvPicPr>
        <p:blipFill rotWithShape="1">
          <a:blip r:embed="rId3">
            <a:alphaModFix/>
          </a:blip>
          <a:srcRect b="18114" l="15283" r="33702" t="21761"/>
          <a:stretch/>
        </p:blipFill>
        <p:spPr>
          <a:xfrm>
            <a:off x="676606" y="1514817"/>
            <a:ext cx="5564037" cy="36887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0"/>
          <p:cNvSpPr txBox="1"/>
          <p:nvPr>
            <p:ph type="title"/>
          </p:nvPr>
        </p:nvSpPr>
        <p:spPr>
          <a:xfrm>
            <a:off x="715993" y="253155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60"/>
          <p:cNvSpPr txBox="1"/>
          <p:nvPr/>
        </p:nvSpPr>
        <p:spPr>
          <a:xfrm>
            <a:off x="6725248" y="2513556"/>
            <a:ext cx="504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Low selling price, sales is less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Certain point, higher selling price does not result in higher profit </a:t>
            </a:r>
            <a:endParaRPr/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idx="12" type="sldNum"/>
          </p:nvPr>
        </p:nvSpPr>
        <p:spPr>
          <a:xfrm>
            <a:off x="9321420" y="63151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61"/>
          <p:cNvSpPr txBox="1"/>
          <p:nvPr/>
        </p:nvSpPr>
        <p:spPr>
          <a:xfrm>
            <a:off x="4735973" y="1543121"/>
            <a:ext cx="6637161" cy="4274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selling price of the product to maximize profit and sales.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elasticity ideally needs data on how customers react to price variation.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demand curve helps analyze the maximum price at which demand is not impacted.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existing data to draw demand curve to find range of potential sales price to optimize  revenue or profit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3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3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111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range, existing sales data will be used to predict or estimate the Selling price.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25806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3547"/>
              <a:buFont typeface="Georgi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3547"/>
              <a:buFont typeface="Georgi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866" y="1543121"/>
            <a:ext cx="3970539" cy="3771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1"/>
          <p:cNvSpPr txBox="1"/>
          <p:nvPr>
            <p:ph type="title"/>
          </p:nvPr>
        </p:nvSpPr>
        <p:spPr>
          <a:xfrm>
            <a:off x="567317" y="177775"/>
            <a:ext cx="11497303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"/>
          <p:cNvSpPr txBox="1"/>
          <p:nvPr>
            <p:ph idx="12" type="sldNum"/>
          </p:nvPr>
        </p:nvSpPr>
        <p:spPr>
          <a:xfrm>
            <a:off x="9220199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4"/>
          <p:cNvSpPr txBox="1"/>
          <p:nvPr>
            <p:ph type="title"/>
          </p:nvPr>
        </p:nvSpPr>
        <p:spPr>
          <a:xfrm>
            <a:off x="228600" y="205475"/>
            <a:ext cx="10515600" cy="480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"/>
          <p:cNvSpPr txBox="1"/>
          <p:nvPr/>
        </p:nvSpPr>
        <p:spPr>
          <a:xfrm>
            <a:off x="253431" y="911576"/>
            <a:ext cx="7675917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Ordinary Least Squares regression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(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OLS is a common technique for estimating coefficients of linear regression equations which describe the relationship between one or more independent quantitative variables and a dependent variable (simple or multiple linear regression). 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"/>
          <p:cNvSpPr txBox="1"/>
          <p:nvPr/>
        </p:nvSpPr>
        <p:spPr>
          <a:xfrm>
            <a:off x="228600" y="2599372"/>
            <a:ext cx="7700748" cy="41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simple linear regression is a model with a single regressor (independent variable) x that has a relationship with a response (dependent or target) y that is a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y = β0 + β1 x + ε 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Where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β0: intercept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β1: slope (unknown constant)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ε: random error component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 line where y is the dependent variable we want to predict, x is the independent variable, and β0 and β1 are the coefficients that we need to estimate.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348" y="1672651"/>
            <a:ext cx="4034051" cy="354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 txBox="1"/>
          <p:nvPr/>
        </p:nvSpPr>
        <p:spPr>
          <a:xfrm>
            <a:off x="8096974" y="775745"/>
            <a:ext cx="4062326" cy="5950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Content - Price optimization for maximizing revenue by using Linear regression:</a:t>
            </a:r>
            <a:endParaRPr b="1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analysis employing the use of historical data is widely used to estimate the effect of changes in price on sales.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828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data can provide insight as to how sales volume will be affected by changes in price and market variables such as; seasonality, advertising, promotions, competitive product prices and other variables deemed appropriate.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828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analysis produces a price elasticity measurement that quantify es the price sensitivity of consumers with respect to the observed product.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p23"/>
          <p:cNvCxnSpPr/>
          <p:nvPr/>
        </p:nvCxnSpPr>
        <p:spPr>
          <a:xfrm>
            <a:off x="7987550" y="1046900"/>
            <a:ext cx="32700" cy="530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23"/>
          <p:cNvSpPr txBox="1"/>
          <p:nvPr/>
        </p:nvSpPr>
        <p:spPr>
          <a:xfrm>
            <a:off x="3115099" y="5562598"/>
            <a:ext cx="308021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: Model Building Process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3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23"/>
          <p:cNvSpPr txBox="1"/>
          <p:nvPr>
            <p:ph type="title"/>
          </p:nvPr>
        </p:nvSpPr>
        <p:spPr>
          <a:xfrm>
            <a:off x="261750" y="240254"/>
            <a:ext cx="10269456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" name="Google Shape;371;p23"/>
          <p:cNvPicPr preferRelativeResize="0"/>
          <p:nvPr/>
        </p:nvPicPr>
        <p:blipFill rotWithShape="1">
          <a:blip r:embed="rId3">
            <a:alphaModFix/>
          </a:blip>
          <a:srcRect b="44538" l="1130" r="-6749" t="11397"/>
          <a:stretch/>
        </p:blipFill>
        <p:spPr>
          <a:xfrm>
            <a:off x="261750" y="1323833"/>
            <a:ext cx="7649076" cy="423876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24"/>
          <p:cNvSpPr txBox="1"/>
          <p:nvPr>
            <p:ph type="title"/>
          </p:nvPr>
        </p:nvSpPr>
        <p:spPr>
          <a:xfrm>
            <a:off x="396226" y="143429"/>
            <a:ext cx="10507894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 b="7406" l="10870" r="13959" t="30862"/>
          <a:stretch/>
        </p:blipFill>
        <p:spPr>
          <a:xfrm>
            <a:off x="204715" y="907425"/>
            <a:ext cx="11641541" cy="5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242947" y="192200"/>
            <a:ext cx="10479627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242944" y="860611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9591" l="0" r="0" t="9591"/>
          <a:stretch/>
        </p:blipFill>
        <p:spPr>
          <a:xfrm>
            <a:off x="452117" y="1030975"/>
            <a:ext cx="1344753" cy="137390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03" name="Google Shape;103;p3"/>
          <p:cNvSpPr txBox="1"/>
          <p:nvPr/>
        </p:nvSpPr>
        <p:spPr>
          <a:xfrm>
            <a:off x="231933" y="2521053"/>
            <a:ext cx="2562932" cy="109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Srikanth Dasari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https://www.linkedin.com/in/srikanth-dasari-001a8b1ab</a:t>
            </a:r>
            <a:endParaRPr b="0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5">
            <a:alphaModFix/>
          </a:blip>
          <a:srcRect b="0" l="9891" r="9890" t="0"/>
          <a:stretch/>
        </p:blipFill>
        <p:spPr>
          <a:xfrm>
            <a:off x="3455328" y="965831"/>
            <a:ext cx="1445700" cy="150588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05" name="Google Shape;105;p3"/>
          <p:cNvSpPr txBox="1"/>
          <p:nvPr/>
        </p:nvSpPr>
        <p:spPr>
          <a:xfrm>
            <a:off x="3307446" y="2508098"/>
            <a:ext cx="2562900" cy="109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Prajay Urkude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https://www.linkedin.com/in/prajay-urkude-393a46110/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7">
            <a:alphaModFix/>
          </a:blip>
          <a:srcRect b="0" l="10667" r="10667" t="0"/>
          <a:stretch/>
        </p:blipFill>
        <p:spPr>
          <a:xfrm>
            <a:off x="757825" y="3822300"/>
            <a:ext cx="1342200" cy="14685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07" name="Google Shape;107;p3"/>
          <p:cNvSpPr txBox="1"/>
          <p:nvPr/>
        </p:nvSpPr>
        <p:spPr>
          <a:xfrm>
            <a:off x="107285" y="5406972"/>
            <a:ext cx="2562900" cy="1308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Kapil Khot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https://www.linkedin.com/in/kapil-khot-bb7634238/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9">
            <a:alphaModFix/>
          </a:blip>
          <a:srcRect b="0" l="28882" r="5843" t="16585"/>
          <a:stretch/>
        </p:blipFill>
        <p:spPr>
          <a:xfrm>
            <a:off x="6738959" y="1010936"/>
            <a:ext cx="1354592" cy="139394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09" name="Google Shape;109;p3"/>
          <p:cNvSpPr txBox="1"/>
          <p:nvPr/>
        </p:nvSpPr>
        <p:spPr>
          <a:xfrm>
            <a:off x="6350781" y="2508262"/>
            <a:ext cx="2562900" cy="11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Darshana Mahindrakar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http://www.linkedin.com/in/darshana-mahindrakar-458773217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9172326" y="2518041"/>
            <a:ext cx="2562900" cy="1508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Arish Naqvi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https://www.linkedin.com/in/arish-naqvi-7bb789141/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12">
            <a:alphaModFix/>
          </a:blip>
          <a:srcRect b="0" l="782" r="782" t="0"/>
          <a:stretch/>
        </p:blipFill>
        <p:spPr>
          <a:xfrm>
            <a:off x="9484346" y="895731"/>
            <a:ext cx="1445700" cy="150915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12" name="Google Shape;112;p3"/>
          <p:cNvSpPr txBox="1"/>
          <p:nvPr/>
        </p:nvSpPr>
        <p:spPr>
          <a:xfrm>
            <a:off x="3238325" y="5360625"/>
            <a:ext cx="2910900" cy="118490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: Kewal Sarode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https://www.linkedin.com/in/kewal-sarode-8149ab23a/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14">
            <a:alphaModFix/>
          </a:blip>
          <a:srcRect b="28333" l="4450" r="-4449" t="5566"/>
          <a:stretch/>
        </p:blipFill>
        <p:spPr>
          <a:xfrm>
            <a:off x="9730926" y="3686630"/>
            <a:ext cx="1445700" cy="155399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14" name="Google Shape;114;p3"/>
          <p:cNvSpPr txBox="1"/>
          <p:nvPr/>
        </p:nvSpPr>
        <p:spPr>
          <a:xfrm>
            <a:off x="9409425" y="5360625"/>
            <a:ext cx="2608200" cy="118490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Manpreet Singh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https://www.linkedin.com/in/manpreet-singh-9a5747122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16">
            <a:alphaModFix/>
          </a:blip>
          <a:srcRect b="9847" l="0" r="0" t="9847"/>
          <a:stretch/>
        </p:blipFill>
        <p:spPr>
          <a:xfrm>
            <a:off x="3588324" y="3720665"/>
            <a:ext cx="1567200" cy="15672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17">
            <a:alphaModFix/>
          </a:blip>
          <a:srcRect b="4487" l="0" r="0" t="4489"/>
          <a:stretch/>
        </p:blipFill>
        <p:spPr>
          <a:xfrm>
            <a:off x="6536554" y="3686630"/>
            <a:ext cx="1377300" cy="151995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17" name="Google Shape;117;p3"/>
          <p:cNvSpPr txBox="1"/>
          <p:nvPr/>
        </p:nvSpPr>
        <p:spPr>
          <a:xfrm>
            <a:off x="6364375" y="5360625"/>
            <a:ext cx="2910900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Name: Dileep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LinkedIn URL-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http://www.linkedin.com/in/dileep-kumar-19919b201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395785" y="237127"/>
            <a:ext cx="10389358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 b="10153" l="20815" r="20197" t="29064"/>
          <a:stretch/>
        </p:blipFill>
        <p:spPr>
          <a:xfrm>
            <a:off x="504966" y="1015325"/>
            <a:ext cx="11134583" cy="5208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26"/>
          <p:cNvSpPr txBox="1"/>
          <p:nvPr>
            <p:ph type="title"/>
          </p:nvPr>
        </p:nvSpPr>
        <p:spPr>
          <a:xfrm>
            <a:off x="228600" y="17777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 b="10153" l="17189" r="17331" t="29329"/>
          <a:stretch/>
        </p:blipFill>
        <p:spPr>
          <a:xfrm>
            <a:off x="327546" y="1119116"/>
            <a:ext cx="11702603" cy="507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idx="12" type="sldNum"/>
          </p:nvPr>
        </p:nvSpPr>
        <p:spPr>
          <a:xfrm>
            <a:off x="9211102" y="63151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 rotWithShape="1">
          <a:blip r:embed="rId3">
            <a:alphaModFix/>
          </a:blip>
          <a:srcRect b="38127" l="15843" r="14214" t="27114"/>
          <a:stretch/>
        </p:blipFill>
        <p:spPr>
          <a:xfrm>
            <a:off x="382137" y="1104475"/>
            <a:ext cx="11273052" cy="50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>
            <p:ph type="title"/>
          </p:nvPr>
        </p:nvSpPr>
        <p:spPr>
          <a:xfrm>
            <a:off x="228600" y="17777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27"/>
          <p:cNvSpPr txBox="1"/>
          <p:nvPr>
            <p:ph type="title"/>
          </p:nvPr>
        </p:nvSpPr>
        <p:spPr>
          <a:xfrm>
            <a:off x="228600" y="17777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27"/>
          <p:cNvPicPr preferRelativeResize="0"/>
          <p:nvPr/>
        </p:nvPicPr>
        <p:blipFill rotWithShape="1">
          <a:blip r:embed="rId3">
            <a:alphaModFix/>
          </a:blip>
          <a:srcRect b="7406" l="28062" r="27480" t="22053"/>
          <a:stretch/>
        </p:blipFill>
        <p:spPr>
          <a:xfrm>
            <a:off x="401349" y="911725"/>
            <a:ext cx="10748871" cy="53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idx="12" type="sldNum"/>
          </p:nvPr>
        </p:nvSpPr>
        <p:spPr>
          <a:xfrm>
            <a:off x="9224749" y="63151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63"/>
          <p:cNvSpPr txBox="1"/>
          <p:nvPr>
            <p:ph type="title"/>
          </p:nvPr>
        </p:nvSpPr>
        <p:spPr>
          <a:xfrm>
            <a:off x="228600" y="17777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13856" l="7633" r="26686" t="27340"/>
          <a:stretch/>
        </p:blipFill>
        <p:spPr>
          <a:xfrm>
            <a:off x="341194" y="1279300"/>
            <a:ext cx="9106405" cy="46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/>
        </p:nvSpPr>
        <p:spPr>
          <a:xfrm>
            <a:off x="9447600" y="2411158"/>
            <a:ext cx="2744400" cy="2523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– square value is 0.765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– Values are less than 0.05 for both the features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228600" y="867825"/>
            <a:ext cx="97681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Summary for Popular product GH TUR DAL PREM 500g :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28"/>
          <p:cNvSpPr txBox="1"/>
          <p:nvPr>
            <p:ph type="title"/>
          </p:nvPr>
        </p:nvSpPr>
        <p:spPr>
          <a:xfrm>
            <a:off x="228600" y="178342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46" y="1443000"/>
            <a:ext cx="11015204" cy="354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 rotWithShape="1">
          <a:blip r:embed="rId4">
            <a:alphaModFix/>
          </a:blip>
          <a:srcRect b="28238" l="10365" r="53399" t="62471"/>
          <a:stretch/>
        </p:blipFill>
        <p:spPr>
          <a:xfrm>
            <a:off x="941696" y="5227093"/>
            <a:ext cx="6414447" cy="96457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30" name="Google Shape;430;p28"/>
          <p:cNvSpPr txBox="1"/>
          <p:nvPr/>
        </p:nvSpPr>
        <p:spPr>
          <a:xfrm>
            <a:off x="228600" y="954212"/>
            <a:ext cx="97681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Regression Plot for Popular product GH TUR DAL PREM 500g :</a:t>
            </a: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idx="12" type="sldNum"/>
          </p:nvPr>
        </p:nvSpPr>
        <p:spPr>
          <a:xfrm>
            <a:off x="9176482" y="63151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64"/>
          <p:cNvSpPr txBox="1"/>
          <p:nvPr/>
        </p:nvSpPr>
        <p:spPr>
          <a:xfrm>
            <a:off x="7132215" y="1387268"/>
            <a:ext cx="405441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 peak is when selling price is between 49 to 55. above 55 people are resisting to buy it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price and revenue are plotted, we can visually identify the peak of the revenue and find the price that makes the revenue at the highest point on the curve.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we find that the maximum revenue at different price levels is reached at 550000 when the price is set at 89.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64"/>
          <p:cNvSpPr txBox="1"/>
          <p:nvPr>
            <p:ph type="title"/>
          </p:nvPr>
        </p:nvSpPr>
        <p:spPr>
          <a:xfrm>
            <a:off x="228600" y="177775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64"/>
          <p:cNvSpPr txBox="1"/>
          <p:nvPr/>
        </p:nvSpPr>
        <p:spPr>
          <a:xfrm>
            <a:off x="337782" y="1053266"/>
            <a:ext cx="97681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 curve for popular product GH TUR DAL PREM 500g :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9" name="Google Shape;43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855" y="1669620"/>
            <a:ext cx="5285461" cy="32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 rotWithShape="1">
          <a:blip r:embed="rId4">
            <a:alphaModFix/>
          </a:blip>
          <a:srcRect b="28238" l="10365" r="53399" t="62471"/>
          <a:stretch/>
        </p:blipFill>
        <p:spPr>
          <a:xfrm>
            <a:off x="688368" y="5188380"/>
            <a:ext cx="5848910" cy="104170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/>
        </p:nvSpPr>
        <p:spPr>
          <a:xfrm>
            <a:off x="440370" y="1358145"/>
            <a:ext cx="68955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based deployment was used to deploy code from source control to hosting platform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library was used for app deployment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 integrates with GitHub to make it easy to deploy code living on GitHub to apps running on streamlit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Pickle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required files (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products,zone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GitHub repository containing all the required files (pickled files, installation requirements, text files) etc.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app in streamlit and connect it to the GitHub repository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6013" y="1107365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3150" y="3138944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30"/>
          <p:cNvSpPr txBox="1"/>
          <p:nvPr>
            <p:ph type="title"/>
          </p:nvPr>
        </p:nvSpPr>
        <p:spPr>
          <a:xfrm>
            <a:off x="440370" y="188120"/>
            <a:ext cx="11042151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9252045" y="6314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p65"/>
          <p:cNvPicPr preferRelativeResize="0"/>
          <p:nvPr/>
        </p:nvPicPr>
        <p:blipFill rotWithShape="1">
          <a:blip r:embed="rId3">
            <a:alphaModFix/>
          </a:blip>
          <a:srcRect b="8614" l="9775" r="10000" t="33558"/>
          <a:stretch/>
        </p:blipFill>
        <p:spPr>
          <a:xfrm>
            <a:off x="436728" y="1557619"/>
            <a:ext cx="10669636" cy="47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5"/>
          <p:cNvSpPr txBox="1"/>
          <p:nvPr>
            <p:ph type="title"/>
          </p:nvPr>
        </p:nvSpPr>
        <p:spPr>
          <a:xfrm>
            <a:off x="532263" y="178342"/>
            <a:ext cx="10190312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65"/>
          <p:cNvSpPr txBox="1"/>
          <p:nvPr/>
        </p:nvSpPr>
        <p:spPr>
          <a:xfrm>
            <a:off x="532263" y="1007828"/>
            <a:ext cx="2563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Pickle Files: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 txBox="1"/>
          <p:nvPr>
            <p:ph idx="12" type="sldNum"/>
          </p:nvPr>
        </p:nvSpPr>
        <p:spPr>
          <a:xfrm>
            <a:off x="9183805" y="632902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66"/>
          <p:cNvSpPr txBox="1"/>
          <p:nvPr>
            <p:ph type="title"/>
          </p:nvPr>
        </p:nvSpPr>
        <p:spPr>
          <a:xfrm>
            <a:off x="628225" y="209163"/>
            <a:ext cx="11494214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sz="3200"/>
          </a:p>
        </p:txBody>
      </p:sp>
      <p:pic>
        <p:nvPicPr>
          <p:cNvPr id="464" name="Google Shape;464;p66"/>
          <p:cNvPicPr preferRelativeResize="0"/>
          <p:nvPr/>
        </p:nvPicPr>
        <p:blipFill rotWithShape="1">
          <a:blip r:embed="rId3">
            <a:alphaModFix/>
          </a:blip>
          <a:srcRect b="7466" l="29323" r="28454" t="35656"/>
          <a:stretch/>
        </p:blipFill>
        <p:spPr>
          <a:xfrm>
            <a:off x="628225" y="936750"/>
            <a:ext cx="10487674" cy="52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8"/>
          <p:cNvSpPr txBox="1"/>
          <p:nvPr>
            <p:ph type="title"/>
          </p:nvPr>
        </p:nvSpPr>
        <p:spPr>
          <a:xfrm>
            <a:off x="228600" y="191605"/>
            <a:ext cx="10515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Team Members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25" name="Google Shape;125;p48"/>
          <p:cNvPicPr preferRelativeResize="0"/>
          <p:nvPr/>
        </p:nvPicPr>
        <p:blipFill rotWithShape="1">
          <a:blip r:embed="rId3">
            <a:alphaModFix/>
          </a:blip>
          <a:srcRect b="6076" l="0" r="0" t="6076"/>
          <a:stretch/>
        </p:blipFill>
        <p:spPr>
          <a:xfrm>
            <a:off x="3535282" y="948486"/>
            <a:ext cx="1147200" cy="13437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26" name="Google Shape;126;p48"/>
          <p:cNvSpPr txBox="1"/>
          <p:nvPr/>
        </p:nvSpPr>
        <p:spPr>
          <a:xfrm>
            <a:off x="3000725" y="2372523"/>
            <a:ext cx="2769900" cy="118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Uma Mahesh Chinta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https://www.linkedin.com/in/uma-mahesh-chinta-871a091bb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8"/>
          <p:cNvPicPr preferRelativeResize="0"/>
          <p:nvPr/>
        </p:nvPicPr>
        <p:blipFill rotWithShape="1">
          <a:blip r:embed="rId5">
            <a:alphaModFix/>
          </a:blip>
          <a:srcRect b="0" l="20323" r="20323" t="0"/>
          <a:stretch/>
        </p:blipFill>
        <p:spPr>
          <a:xfrm>
            <a:off x="9504000" y="948486"/>
            <a:ext cx="1240200" cy="1390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28" name="Google Shape;128;p48"/>
          <p:cNvSpPr txBox="1"/>
          <p:nvPr/>
        </p:nvSpPr>
        <p:spPr>
          <a:xfrm>
            <a:off x="8978300" y="2392112"/>
            <a:ext cx="3000000" cy="118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Dasanagari Anil Kumar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https://www.linkedin.com/in/dasanagari-anil-kumar-8870551b3</a:t>
            </a:r>
            <a:endParaRPr b="0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8"/>
          <p:cNvPicPr preferRelativeResize="0"/>
          <p:nvPr/>
        </p:nvPicPr>
        <p:blipFill rotWithShape="1">
          <a:blip r:embed="rId7">
            <a:alphaModFix/>
          </a:blip>
          <a:srcRect b="0" l="3171" r="3171" t="0"/>
          <a:stretch/>
        </p:blipFill>
        <p:spPr>
          <a:xfrm>
            <a:off x="6525194" y="936057"/>
            <a:ext cx="1147200" cy="13437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30" name="Google Shape;130;p48"/>
          <p:cNvSpPr txBox="1"/>
          <p:nvPr/>
        </p:nvSpPr>
        <p:spPr>
          <a:xfrm>
            <a:off x="5905473" y="2392112"/>
            <a:ext cx="2883900" cy="118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Shaikh Mohammad Izhar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https://www.linkedin.com/in/shaikh-mohammad-izhar-793746238/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8"/>
          <p:cNvSpPr txBox="1"/>
          <p:nvPr/>
        </p:nvSpPr>
        <p:spPr>
          <a:xfrm>
            <a:off x="213700" y="2339286"/>
            <a:ext cx="2599150" cy="1184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Muhammed Amer Hussain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https://www.linkedin.com/in/muhammed-amer-hussain-91179821a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8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48"/>
          <p:cNvPicPr preferRelativeResize="0"/>
          <p:nvPr/>
        </p:nvPicPr>
        <p:blipFill rotWithShape="1">
          <a:blip r:embed="rId10">
            <a:alphaModFix/>
          </a:blip>
          <a:srcRect b="21384" l="0" r="0" t="18079"/>
          <a:stretch/>
        </p:blipFill>
        <p:spPr>
          <a:xfrm>
            <a:off x="545370" y="948486"/>
            <a:ext cx="1147200" cy="126084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pic>
        <p:nvPicPr>
          <p:cNvPr id="134" name="Google Shape;134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903" y="3756631"/>
            <a:ext cx="1256134" cy="129261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35" name="Google Shape;135;p48"/>
          <p:cNvSpPr txBox="1"/>
          <p:nvPr/>
        </p:nvSpPr>
        <p:spPr>
          <a:xfrm>
            <a:off x="156354" y="5281684"/>
            <a:ext cx="2450368" cy="11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Kiran Inumula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https://www.linkedin.com/in/kiran-inumula-6545i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35282" y="3771752"/>
            <a:ext cx="1147200" cy="129261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37" name="Google Shape;137;p48"/>
          <p:cNvSpPr txBox="1"/>
          <p:nvPr/>
        </p:nvSpPr>
        <p:spPr>
          <a:xfrm>
            <a:off x="3000725" y="5278688"/>
            <a:ext cx="2450368" cy="1554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Sagar Khiste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https://www.linkedin.com/in/sagar-khiste-609ba537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8"/>
          <p:cNvPicPr preferRelativeResize="0"/>
          <p:nvPr/>
        </p:nvPicPr>
        <p:blipFill rotWithShape="1">
          <a:blip r:embed="rId15">
            <a:alphaModFix/>
          </a:blip>
          <a:srcRect b="21166" l="0" r="0" t="-1"/>
          <a:stretch/>
        </p:blipFill>
        <p:spPr>
          <a:xfrm>
            <a:off x="6616870" y="3689376"/>
            <a:ext cx="1147200" cy="137499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139" name="Google Shape;139;p48"/>
          <p:cNvSpPr txBox="1"/>
          <p:nvPr/>
        </p:nvSpPr>
        <p:spPr>
          <a:xfrm>
            <a:off x="6034581" y="5278688"/>
            <a:ext cx="2754791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Usha Rani Sahoo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https://www.linkedin.com/in/usha-rani-sahoo-1737b3228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idx="12" type="sldNum"/>
          </p:nvPr>
        </p:nvSpPr>
        <p:spPr>
          <a:xfrm>
            <a:off x="9238397" y="623237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67"/>
          <p:cNvSpPr txBox="1"/>
          <p:nvPr>
            <p:ph type="title"/>
          </p:nvPr>
        </p:nvSpPr>
        <p:spPr>
          <a:xfrm>
            <a:off x="680575" y="123250"/>
            <a:ext cx="10888126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sz="3200"/>
          </a:p>
        </p:txBody>
      </p:sp>
      <p:pic>
        <p:nvPicPr>
          <p:cNvPr id="471" name="Google Shape;471;p67"/>
          <p:cNvPicPr preferRelativeResize="0"/>
          <p:nvPr/>
        </p:nvPicPr>
        <p:blipFill rotWithShape="1">
          <a:blip r:embed="rId3">
            <a:alphaModFix/>
          </a:blip>
          <a:srcRect b="18800" l="21994" r="19100" t="31910"/>
          <a:stretch/>
        </p:blipFill>
        <p:spPr>
          <a:xfrm>
            <a:off x="680575" y="1082300"/>
            <a:ext cx="10766875" cy="49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9233338" y="62818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68"/>
          <p:cNvSpPr txBox="1"/>
          <p:nvPr/>
        </p:nvSpPr>
        <p:spPr>
          <a:xfrm>
            <a:off x="532263" y="227775"/>
            <a:ext cx="9253182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 </a:t>
            </a:r>
            <a:endParaRPr b="0" i="0" sz="3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 rotWithShape="1">
          <a:blip r:embed="rId3">
            <a:alphaModFix/>
          </a:blip>
          <a:srcRect b="6217" l="26713" r="24999" t="27566"/>
          <a:stretch/>
        </p:blipFill>
        <p:spPr>
          <a:xfrm>
            <a:off x="682388" y="896400"/>
            <a:ext cx="9403935" cy="52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/>
        </p:nvSpPr>
        <p:spPr>
          <a:xfrm>
            <a:off x="382150" y="1296501"/>
            <a:ext cx="6741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1"/>
          <p:cNvSpPr txBox="1"/>
          <p:nvPr/>
        </p:nvSpPr>
        <p:spPr>
          <a:xfrm>
            <a:off x="819172" y="181824"/>
            <a:ext cx="109944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 Output</a:t>
            </a:r>
            <a:endParaRPr b="0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5" name="Google Shape;485;p31"/>
          <p:cNvSpPr txBox="1"/>
          <p:nvPr/>
        </p:nvSpPr>
        <p:spPr>
          <a:xfrm>
            <a:off x="11642692" y="6291618"/>
            <a:ext cx="3417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endParaRPr/>
          </a:p>
        </p:txBody>
      </p:sp>
      <p:pic>
        <p:nvPicPr>
          <p:cNvPr id="486" name="Google Shape;486;p31"/>
          <p:cNvPicPr preferRelativeResize="0"/>
          <p:nvPr/>
        </p:nvPicPr>
        <p:blipFill rotWithShape="1">
          <a:blip r:embed="rId3">
            <a:alphaModFix/>
          </a:blip>
          <a:srcRect b="6559" l="0" r="0" t="0"/>
          <a:stretch/>
        </p:blipFill>
        <p:spPr>
          <a:xfrm>
            <a:off x="636998" y="893851"/>
            <a:ext cx="10994400" cy="530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9211102" y="62929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69"/>
          <p:cNvSpPr txBox="1"/>
          <p:nvPr/>
        </p:nvSpPr>
        <p:spPr>
          <a:xfrm>
            <a:off x="1037230" y="216470"/>
            <a:ext cx="9171296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 Output</a:t>
            </a:r>
            <a:endParaRPr b="0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3" name="Google Shape;493;p69" title="bandicam 2022-06-11 18-35-43-36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125" y="1277625"/>
            <a:ext cx="9513750" cy="4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>
            <p:ph type="title"/>
          </p:nvPr>
        </p:nvSpPr>
        <p:spPr>
          <a:xfrm>
            <a:off x="691265" y="161414"/>
            <a:ext cx="9640091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70"/>
          <p:cNvSpPr txBox="1"/>
          <p:nvPr>
            <p:ph idx="12" type="sldNum"/>
          </p:nvPr>
        </p:nvSpPr>
        <p:spPr>
          <a:xfrm>
            <a:off x="9265692" y="63241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70"/>
          <p:cNvSpPr txBox="1"/>
          <p:nvPr/>
        </p:nvSpPr>
        <p:spPr>
          <a:xfrm>
            <a:off x="838201" y="1427938"/>
            <a:ext cx="6093600" cy="2339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data for different products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Dealing with missing values and outlier treatment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on various price optimization techniques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825" y="1842666"/>
            <a:ext cx="3219733" cy="237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/>
          <p:nvPr>
            <p:ph type="title"/>
          </p:nvPr>
        </p:nvSpPr>
        <p:spPr>
          <a:xfrm>
            <a:off x="696036" y="198655"/>
            <a:ext cx="10048164" cy="493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290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288974" y="1551575"/>
            <a:ext cx="8139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Behavior Analytics 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customer data and categori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customers into regular, semi-regular 	                              and infrequent. Use analytics and machine learning models to understanding 	purchase behaviors of this users and adjust price and discounts accordingly.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Dynamic Pricing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Pricing can further be optimized by regularly adjusting the selling price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	(even on daily basis) by inputting the variables.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op 5 Outsourcing Challenges And How To Overcome Them" id="508" name="Google Shape;5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8008" y="1388853"/>
            <a:ext cx="3373228" cy="41924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 txBox="1"/>
          <p:nvPr/>
        </p:nvSpPr>
        <p:spPr>
          <a:xfrm>
            <a:off x="11630356" y="6386730"/>
            <a:ext cx="3417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>
            <p:ph type="title"/>
          </p:nvPr>
        </p:nvSpPr>
        <p:spPr>
          <a:xfrm>
            <a:off x="1037230" y="232366"/>
            <a:ext cx="9652378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Queries ? </a:t>
            </a:r>
            <a:endParaRPr sz="3200"/>
          </a:p>
        </p:txBody>
      </p:sp>
      <p:sp>
        <p:nvSpPr>
          <p:cNvPr id="515" name="Google Shape;515;p72"/>
          <p:cNvSpPr txBox="1"/>
          <p:nvPr>
            <p:ph idx="12" type="sldNum"/>
          </p:nvPr>
        </p:nvSpPr>
        <p:spPr>
          <a:xfrm>
            <a:off x="9318008" y="6260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455" y="1559256"/>
            <a:ext cx="7751928" cy="373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"/>
          <p:cNvSpPr txBox="1"/>
          <p:nvPr>
            <p:ph type="title"/>
          </p:nvPr>
        </p:nvSpPr>
        <p:spPr>
          <a:xfrm>
            <a:off x="76200" y="115400"/>
            <a:ext cx="10744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3" name="Google Shape;5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000" y="1308775"/>
            <a:ext cx="9166200" cy="44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5"/>
          <p:cNvSpPr txBox="1"/>
          <p:nvPr/>
        </p:nvSpPr>
        <p:spPr>
          <a:xfrm>
            <a:off x="4100850" y="2957375"/>
            <a:ext cx="4606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b="0" i="0" sz="7400" u="none" cap="none" strike="noStrike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25" name="Google Shape;525;p35"/>
          <p:cNvSpPr txBox="1"/>
          <p:nvPr>
            <p:ph idx="12" type="sldNum"/>
          </p:nvPr>
        </p:nvSpPr>
        <p:spPr>
          <a:xfrm>
            <a:off x="9181532" y="625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47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394042" y="144253"/>
            <a:ext cx="7344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242944" y="860611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422209" y="860611"/>
            <a:ext cx="11217340" cy="541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Optimization Definition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Understanding and Feature Selection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Output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Management Systems – Business Fusion"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905" y="1607243"/>
            <a:ext cx="2930517" cy="293051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750626" y="191605"/>
            <a:ext cx="9993573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Price Optimization Definition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632598" y="1126944"/>
            <a:ext cx="73650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4"/>
              <a:buFont typeface="Times New Roman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optimization is the process of identifying the optimal price point for any given product at any given location that will yield the highest profit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right pricing can make or break a business and copying your competitors might mean starting a price war, but making a guess could leave you balking at abysmal sales numbers.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88" lvl="2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2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Hence, successful price optimization is a matter of a balance that can have a major impact on your sales, customer satisfaction, profits, and achievable growth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2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88" lvl="0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2492" y="1897354"/>
            <a:ext cx="2381250" cy="261506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9"/>
          <p:cNvSpPr txBox="1"/>
          <p:nvPr>
            <p:ph type="title"/>
          </p:nvPr>
        </p:nvSpPr>
        <p:spPr>
          <a:xfrm>
            <a:off x="832512" y="191605"/>
            <a:ext cx="9911687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49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49"/>
          <p:cNvSpPr txBox="1"/>
          <p:nvPr/>
        </p:nvSpPr>
        <p:spPr>
          <a:xfrm>
            <a:off x="832512" y="1297780"/>
            <a:ext cx="779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188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predicting an optimal price for a product which will yield maximum profit by increasing the product sale.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prediction system will help the client to get a suggested price based on the selling cost of a product and the number of products sold.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87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will have a connection between the server where the sales data will be stored and the model will fetch the data to predict the optimized price. The deployment will be using streamlit.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87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188" lvl="1" marL="4571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building this tool to minimize time and manpower &amp; provide as accurate  and thorough results as possible.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756" y="1966499"/>
            <a:ext cx="2534939" cy="2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0"/>
          <p:cNvSpPr txBox="1"/>
          <p:nvPr>
            <p:ph type="title"/>
          </p:nvPr>
        </p:nvSpPr>
        <p:spPr>
          <a:xfrm>
            <a:off x="213386" y="125351"/>
            <a:ext cx="10308464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0" name="Google Shape;170;p50"/>
          <p:cNvGrpSpPr/>
          <p:nvPr/>
        </p:nvGrpSpPr>
        <p:grpSpPr>
          <a:xfrm>
            <a:off x="228600" y="3089527"/>
            <a:ext cx="10790880" cy="3413406"/>
            <a:chOff x="344433" y="2157044"/>
            <a:chExt cx="10790880" cy="2274590"/>
          </a:xfrm>
        </p:grpSpPr>
        <p:sp>
          <p:nvSpPr>
            <p:cNvPr id="171" name="Google Shape;171;p50"/>
            <p:cNvSpPr txBox="1"/>
            <p:nvPr/>
          </p:nvSpPr>
          <p:spPr>
            <a:xfrm>
              <a:off x="390882" y="2157044"/>
              <a:ext cx="5431551" cy="22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2" name="Google Shape;172;p50"/>
            <p:cNvSpPr txBox="1"/>
            <p:nvPr/>
          </p:nvSpPr>
          <p:spPr>
            <a:xfrm>
              <a:off x="6327659" y="2157044"/>
              <a:ext cx="4807654" cy="221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Constraints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50"/>
            <p:cNvSpPr txBox="1"/>
            <p:nvPr/>
          </p:nvSpPr>
          <p:spPr>
            <a:xfrm>
              <a:off x="344433" y="3225370"/>
              <a:ext cx="5446800" cy="304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4" name="Google Shape;174;p50"/>
            <p:cNvCxnSpPr/>
            <p:nvPr/>
          </p:nvCxnSpPr>
          <p:spPr>
            <a:xfrm>
              <a:off x="344433" y="2440631"/>
              <a:ext cx="5446766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50"/>
            <p:cNvCxnSpPr/>
            <p:nvPr/>
          </p:nvCxnSpPr>
          <p:spPr>
            <a:xfrm>
              <a:off x="6211833" y="2440631"/>
              <a:ext cx="465936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50"/>
            <p:cNvCxnSpPr/>
            <p:nvPr/>
          </p:nvCxnSpPr>
          <p:spPr>
            <a:xfrm>
              <a:off x="6096000" y="2538808"/>
              <a:ext cx="0" cy="189282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7" name="Google Shape;177;p50"/>
          <p:cNvSpPr txBox="1"/>
          <p:nvPr/>
        </p:nvSpPr>
        <p:spPr>
          <a:xfrm>
            <a:off x="6211825" y="3687209"/>
            <a:ext cx="4807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in market demand of retail products may affect the optimized price.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optimization for a product family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changes in the pricing of one 	product, may trigger a chain reaction 	across a product family. Hence, the pricing of product family becomes a 	daunting task.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0"/>
          <p:cNvSpPr txBox="1"/>
          <p:nvPr/>
        </p:nvSpPr>
        <p:spPr>
          <a:xfrm>
            <a:off x="228600" y="3414476"/>
            <a:ext cx="5478000" cy="3354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the best price by understanding pricing policy of each product in the retail market based on price optimization.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maximize the profitability and sales by finding the optimal price of a product.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minimize churning rate of customers to other vendors.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577" y="1345083"/>
            <a:ext cx="2781481" cy="13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915" y="1445693"/>
            <a:ext cx="3006125" cy="13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0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262475" y="251922"/>
            <a:ext cx="104601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213" y="774659"/>
            <a:ext cx="5943610" cy="57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>
            <p:ph idx="12" type="sldNum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Prajay Urkude</dc:creator>
</cp:coreProperties>
</file>